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70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embeddedFontLst>
    <p:embeddedFont>
      <p:font typeface="Be Vietnam Pro"/>
      <p:italic r:id="rId15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74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1075" y="4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0070" y="199039"/>
            <a:ext cx="1400175" cy="1097160"/>
          </a:xfrm>
          <a:prstGeom prst="roundRect">
            <a:avLst>
              <a:gd name="adj" fmla="val 38461"/>
            </a:avLst>
          </a:prstGeom>
          <a:solidFill>
            <a:srgbClr val="132651"/>
          </a:solidFill>
          <a:ln w="9525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599" y="4325241"/>
            <a:ext cx="2035175" cy="45719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27" y="4484242"/>
            <a:ext cx="675996" cy="5407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1025" y="341509"/>
            <a:ext cx="1471084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rgbClr val="60A5FA"/>
                </a:solidFill>
                <a:latin typeface="Be Vietnam Pro"/>
              </a:rPr>
              <a:t>BÀI 2 </a:t>
            </a:r>
            <a:endParaRPr lang="vi-VN" sz="2800" b="1" i="0" u="none" dirty="0">
              <a:solidFill>
                <a:srgbClr val="60A5FA"/>
              </a:solidFill>
              <a:latin typeface="Be Vietnam Pro"/>
            </a:endParaRPr>
          </a:p>
          <a:p>
            <a:pPr algn="l"/>
            <a:r>
              <a:rPr sz="2000" b="1" i="1" u="none" dirty="0">
                <a:solidFill>
                  <a:srgbClr val="94A3B8"/>
                </a:solidFill>
                <a:latin typeface="Be Vietnam Pro"/>
              </a:rPr>
              <a:t>Lesson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5558" y="1433593"/>
            <a:ext cx="11125199" cy="5514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sz="4000" b="1" i="0" u="none" dirty="0">
                <a:solidFill>
                  <a:srgbClr val="F8FAFC"/>
                </a:solidFill>
                <a:latin typeface="Be Vietnam Pro"/>
              </a:rPr>
              <a:t>TRÍ TUỆ NHÂN TẠO TRONG KHOA HỌC VÀ ĐỜI SỐNG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5558" y="2189307"/>
            <a:ext cx="7768152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u="none" dirty="0">
                <a:solidFill>
                  <a:srgbClr val="94A3B8"/>
                </a:solidFill>
                <a:latin typeface="Be Vietnam Pro"/>
              </a:rPr>
              <a:t> Artificial Intelligence in Science and Life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024" y="4829725"/>
            <a:ext cx="203517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1" u="none" dirty="0">
                <a:solidFill>
                  <a:srgbClr val="94A3B8"/>
                </a:solidFill>
                <a:latin typeface="Be Vietnam Pro"/>
              </a:rPr>
              <a:t>Class </a:t>
            </a:r>
            <a:r>
              <a:rPr sz="1400" b="1" i="1" u="none" dirty="0" err="1">
                <a:solidFill>
                  <a:srgbClr val="94A3B8"/>
                </a:solidFill>
                <a:latin typeface="Be Vietnam Pro"/>
              </a:rPr>
              <a:t>Pr</a:t>
            </a:r>
            <a:r>
              <a:rPr lang="vi-VN" sz="1400" b="1" i="1" u="none" dirty="0" err="1">
                <a:solidFill>
                  <a:srgbClr val="94A3B8"/>
                </a:solidFill>
                <a:latin typeface="Be Vietnam Pro"/>
              </a:rPr>
              <a:t>esentation</a:t>
            </a:r>
            <a:r>
              <a:rPr lang="vi-VN" sz="1400" b="1" i="1" u="none" dirty="0">
                <a:solidFill>
                  <a:srgbClr val="94A3B8"/>
                </a:solidFill>
                <a:latin typeface="Be Vietnam Pro"/>
              </a:rPr>
              <a:t>: </a:t>
            </a:r>
            <a:r>
              <a:rPr lang="vi-VN" sz="1400" b="1" i="1" u="none" dirty="0" err="1">
                <a:solidFill>
                  <a:srgbClr val="94A3B8"/>
                </a:solidFill>
                <a:latin typeface="Be Vietnam Pro"/>
              </a:rPr>
              <a:t>group</a:t>
            </a:r>
            <a:r>
              <a:rPr lang="vi-VN" sz="1400" b="1" i="1" u="none" dirty="0">
                <a:solidFill>
                  <a:srgbClr val="94A3B8"/>
                </a:solidFill>
                <a:latin typeface="Be Vietnam Pro"/>
              </a:rPr>
              <a:t> 2 </a:t>
            </a:r>
            <a:endParaRPr sz="1400" b="1" i="1" u="none" dirty="0">
              <a:solidFill>
                <a:srgbClr val="94A3B8"/>
              </a:solidFill>
              <a:latin typeface="Be Vietnam Pr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2025" y="4477642"/>
            <a:ext cx="2847831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F1F5F9"/>
                </a:solidFill>
                <a:latin typeface="Be Vietnam Pro"/>
              </a:rPr>
              <a:t>Báo </a:t>
            </a:r>
            <a:r>
              <a:rPr b="1" i="0" u="none" dirty="0" err="1">
                <a:solidFill>
                  <a:srgbClr val="F1F5F9"/>
                </a:solidFill>
                <a:latin typeface="Be Vietnam Pro"/>
              </a:rPr>
              <a:t>cáo</a:t>
            </a:r>
            <a:r>
              <a:rPr b="1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b="1" i="0" u="none" dirty="0" err="1">
                <a:solidFill>
                  <a:srgbClr val="F1F5F9"/>
                </a:solidFill>
                <a:latin typeface="Be Vietnam Pro"/>
              </a:rPr>
              <a:t>thuyết</a:t>
            </a:r>
            <a:r>
              <a:rPr b="1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lang="vi-VN" b="1" i="0" u="none" dirty="0">
                <a:solidFill>
                  <a:srgbClr val="F1F5F9"/>
                </a:solidFill>
                <a:latin typeface="Be Vietnam Pro"/>
              </a:rPr>
              <a:t>trình: nhóm 2 </a:t>
            </a:r>
            <a:endParaRPr b="1" i="0" u="none" dirty="0">
              <a:solidFill>
                <a:srgbClr val="F1F5F9"/>
              </a:solidFill>
              <a:latin typeface="Be Vietnam Pro"/>
            </a:endParaRPr>
          </a:p>
        </p:txBody>
      </p:sp>
      <p:pic>
        <p:nvPicPr>
          <p:cNvPr id="10" name="Hình ảnh 9" descr="Trí tuệ nhân tạo (AI) và những ứng dụng thực tế của AI trong đời sống – HUSTA">
            <a:extLst>
              <a:ext uri="{FF2B5EF4-FFF2-40B4-BE49-F238E27FC236}">
                <a16:creationId xmlns:a16="http://schemas.microsoft.com/office/drawing/2014/main" id="{588DD3C2-78D9-9140-65CB-5D229D1FC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050" y="3036796"/>
            <a:ext cx="6457950" cy="38212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F97ADA-4CCA-7F5E-FDBF-545ED3904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E97F1C8-DFE7-9408-EEB5-8913687B9FF8}"/>
              </a:ext>
            </a:extLst>
          </p:cNvPr>
          <p:cNvSpPr txBox="1"/>
          <p:nvPr/>
        </p:nvSpPr>
        <p:spPr>
          <a:xfrm>
            <a:off x="609600" y="457200"/>
            <a:ext cx="11068050" cy="7617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vi-VN" dirty="0"/>
              <a:t>1. </a:t>
            </a:r>
            <a:r>
              <a:rPr lang="vi-VN" dirty="0" err="1"/>
              <a:t>Artificial</a:t>
            </a:r>
            <a:r>
              <a:rPr lang="vi-VN" dirty="0"/>
              <a:t> </a:t>
            </a:r>
            <a:r>
              <a:rPr lang="vi-VN" dirty="0" err="1"/>
              <a:t>intelligence</a:t>
            </a:r>
            <a:r>
              <a:rPr lang="vi-VN" dirty="0"/>
              <a:t> </a:t>
            </a:r>
            <a:r>
              <a:rPr lang="vi-VN" dirty="0" err="1"/>
              <a:t>and</a:t>
            </a:r>
            <a:r>
              <a:rPr lang="vi-VN" dirty="0"/>
              <a:t> </a:t>
            </a:r>
            <a:r>
              <a:rPr lang="vi-VN" dirty="0" err="1"/>
              <a:t>its</a:t>
            </a:r>
            <a:r>
              <a:rPr lang="vi-VN" dirty="0"/>
              <a:t> </a:t>
            </a:r>
            <a:r>
              <a:rPr lang="vi-VN" dirty="0" err="1"/>
              <a:t>development</a:t>
            </a:r>
            <a:r>
              <a:rPr lang="vi-VN" dirty="0"/>
              <a:t> in </a:t>
            </a:r>
            <a:r>
              <a:rPr lang="vi-VN" dirty="0" err="1"/>
              <a:t>several</a:t>
            </a:r>
            <a:r>
              <a:rPr lang="vi-VN" dirty="0"/>
              <a:t> </a:t>
            </a:r>
            <a:r>
              <a:rPr lang="vi-VN" dirty="0" err="1"/>
              <a:t>fields</a:t>
            </a:r>
            <a:r>
              <a:rPr lang="vi-VN" dirty="0"/>
              <a:t>.</a:t>
            </a:r>
          </a:p>
          <a:p>
            <a:endParaRPr lang="vi-VN" dirty="0"/>
          </a:p>
          <a:p>
            <a:pPr algn="l"/>
            <a:endParaRPr sz="1350" b="1" i="1" u="none" dirty="0">
              <a:solidFill>
                <a:srgbClr val="64748B"/>
              </a:solidFill>
              <a:latin typeface="Be Vietnam Pro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BFF526-A2C9-635F-4DE1-FB305723B49E}"/>
              </a:ext>
            </a:extLst>
          </p:cNvPr>
          <p:cNvSpPr txBox="1"/>
          <p:nvPr/>
        </p:nvSpPr>
        <p:spPr>
          <a:xfrm>
            <a:off x="609600" y="100012"/>
            <a:ext cx="700352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vi-VN" sz="2400" b="1" dirty="0">
                <a:solidFill>
                  <a:srgbClr val="0F172A"/>
                </a:solidFill>
                <a:latin typeface="Be Vietnam Pro"/>
              </a:rPr>
              <a:t>1. Trí tuệ nhân tạo và sự phát triển của một số lĩnh vực</a:t>
            </a:r>
            <a:endParaRPr sz="2400" b="1" i="0" u="none" dirty="0">
              <a:solidFill>
                <a:srgbClr val="0F172A"/>
              </a:solidFill>
              <a:latin typeface="Be Vietnam Pro"/>
            </a:endParaRPr>
          </a:p>
        </p:txBody>
      </p:sp>
      <p:pic>
        <p:nvPicPr>
          <p:cNvPr id="2" name="Hình ảnh 1" descr="Hiện nay trí tuệ nhân tạo không có đặc trưng nào cần biết">
            <a:extLst>
              <a:ext uri="{FF2B5EF4-FFF2-40B4-BE49-F238E27FC236}">
                <a16:creationId xmlns:a16="http://schemas.microsoft.com/office/drawing/2014/main" id="{8DD9511F-984A-725D-E008-394DDEB8E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3733"/>
            <a:ext cx="12192000" cy="577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856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0999" y="776286"/>
            <a:ext cx="45719" cy="2246313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80999" y="3328987"/>
            <a:ext cx="38100" cy="177165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80999" y="5300816"/>
            <a:ext cx="6762255" cy="1260851"/>
          </a:xfrm>
          <a:prstGeom prst="roundRect">
            <a:avLst>
              <a:gd name="adj" fmla="val 11111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33" y="3328987"/>
            <a:ext cx="5334000" cy="3619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068050" cy="484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350" b="1" i="1" u="none" dirty="0">
                <a:solidFill>
                  <a:srgbClr val="64748B"/>
                </a:solidFill>
                <a:latin typeface="Be Vietnam Pro"/>
              </a:rPr>
              <a:t>Expert Systems &amp; </a:t>
            </a:r>
            <a:r>
              <a:rPr lang="vi-VN" dirty="0" err="1"/>
              <a:t>medicine</a:t>
            </a:r>
            <a:endParaRPr lang="vi-VN" dirty="0"/>
          </a:p>
          <a:p>
            <a:pPr algn="l"/>
            <a:endParaRPr sz="1350" b="1" i="1" u="none" dirty="0">
              <a:solidFill>
                <a:srgbClr val="64748B"/>
              </a:solidFill>
              <a:latin typeface="Be Vietnam Pr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100012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Be Vietnam Pro"/>
              </a:rPr>
              <a:t>HỆ CHUYÊN GIA VÀ Y TẾ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117" y="2053232"/>
            <a:ext cx="11040533" cy="8002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vi-VN" sz="2800" b="1" i="1" u="none" dirty="0">
                <a:solidFill>
                  <a:srgbClr val="64748B"/>
                </a:solidFill>
                <a:latin typeface="Be Vietnam Pro"/>
              </a:rPr>
              <a:t>- </a:t>
            </a:r>
            <a:r>
              <a:rPr lang="vi-VN" sz="2400" b="1" dirty="0" err="1">
                <a:solidFill>
                  <a:srgbClr val="64748B"/>
                </a:solidFill>
              </a:rPr>
              <a:t>Computer</a:t>
            </a:r>
            <a:r>
              <a:rPr lang="vi-VN" sz="2400" b="1" dirty="0">
                <a:solidFill>
                  <a:srgbClr val="64748B"/>
                </a:solidFill>
              </a:rPr>
              <a:t> </a:t>
            </a:r>
            <a:r>
              <a:rPr lang="vi-VN" sz="2400" b="1" dirty="0" err="1">
                <a:solidFill>
                  <a:srgbClr val="64748B"/>
                </a:solidFill>
              </a:rPr>
              <a:t>programs</a:t>
            </a:r>
            <a:r>
              <a:rPr lang="vi-VN" sz="2400" b="1" dirty="0">
                <a:solidFill>
                  <a:srgbClr val="64748B"/>
                </a:solidFill>
              </a:rPr>
              <a:t> </a:t>
            </a:r>
            <a:r>
              <a:rPr lang="vi-VN" sz="2400" b="1" dirty="0" err="1">
                <a:solidFill>
                  <a:srgbClr val="64748B"/>
                </a:solidFill>
              </a:rPr>
              <a:t>that</a:t>
            </a:r>
            <a:r>
              <a:rPr lang="vi-VN" sz="2400" b="1" dirty="0">
                <a:solidFill>
                  <a:srgbClr val="64748B"/>
                </a:solidFill>
              </a:rPr>
              <a:t> </a:t>
            </a:r>
            <a:r>
              <a:rPr lang="vi-VN" sz="2400" b="1" dirty="0" err="1">
                <a:solidFill>
                  <a:srgbClr val="64748B"/>
                </a:solidFill>
              </a:rPr>
              <a:t>simulate</a:t>
            </a:r>
            <a:r>
              <a:rPr lang="vi-VN" sz="2400" b="1" dirty="0">
                <a:solidFill>
                  <a:srgbClr val="64748B"/>
                </a:solidFill>
              </a:rPr>
              <a:t> </a:t>
            </a:r>
            <a:r>
              <a:rPr lang="vi-VN" sz="2400" b="1" dirty="0" err="1">
                <a:solidFill>
                  <a:srgbClr val="64748B"/>
                </a:solidFill>
              </a:rPr>
              <a:t>knowledge</a:t>
            </a:r>
            <a:r>
              <a:rPr lang="vi-VN" sz="2400" b="1" dirty="0">
                <a:solidFill>
                  <a:srgbClr val="64748B"/>
                </a:solidFill>
              </a:rPr>
              <a:t> </a:t>
            </a:r>
            <a:r>
              <a:rPr sz="2400" b="1" i="1" u="none" dirty="0">
                <a:solidFill>
                  <a:srgbClr val="64748B"/>
                </a:solidFill>
                <a:latin typeface="Be Vietnam Pro"/>
              </a:rPr>
              <a:t>and reasoning rules, learning from big data.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6718" y="5987719"/>
            <a:ext cx="6566891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1" u="none" dirty="0">
                <a:solidFill>
                  <a:srgbClr val="64748B"/>
                </a:solidFill>
                <a:latin typeface="Be Vietnam Pro"/>
              </a:rPr>
              <a:t>Key Example: IBM Watson for Oncology assists in cancer treatment.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802216"/>
            <a:ext cx="178228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Hệ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chuyên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gia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599" y="1542507"/>
            <a:ext cx="1148143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vi-VN" sz="2400" b="0" i="0" u="none" dirty="0">
                <a:solidFill>
                  <a:srgbClr val="334155"/>
                </a:solidFill>
                <a:latin typeface="Be Vietnam Pro"/>
              </a:rPr>
              <a:t>-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Chương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trình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máy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tính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mô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phỏng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tri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thức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và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suy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luận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của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chuyên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gia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tự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học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từ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dữ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liệu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lớn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599" y="3360346"/>
            <a:ext cx="633829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E293B"/>
                </a:solidFill>
                <a:latin typeface="Be Vietnam Pro"/>
              </a:rPr>
              <a:t>Y </a:t>
            </a:r>
            <a:r>
              <a:rPr sz="1500" b="1" i="0" u="none" dirty="0" err="1">
                <a:solidFill>
                  <a:srgbClr val="1E293B"/>
                </a:solidFill>
                <a:latin typeface="Be Vietnam Pro"/>
              </a:rPr>
              <a:t>tế</a:t>
            </a:r>
            <a:r>
              <a:rPr sz="1500" b="1" i="0" u="none" dirty="0">
                <a:solidFill>
                  <a:srgbClr val="1E293B"/>
                </a:solidFill>
                <a:latin typeface="Be Vietnam Pro"/>
              </a:rPr>
              <a:t> &amp; </a:t>
            </a:r>
            <a:r>
              <a:rPr sz="1500" b="1" i="0" u="none" dirty="0" err="1">
                <a:solidFill>
                  <a:srgbClr val="1E293B"/>
                </a:solidFill>
                <a:latin typeface="Be Vietnam Pro"/>
              </a:rPr>
              <a:t>Chăm</a:t>
            </a:r>
            <a:r>
              <a:rPr sz="15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1500" b="1" i="0" u="none" dirty="0" err="1">
                <a:solidFill>
                  <a:srgbClr val="1E293B"/>
                </a:solidFill>
                <a:latin typeface="Be Vietnam Pro"/>
              </a:rPr>
              <a:t>sóc</a:t>
            </a:r>
            <a:r>
              <a:rPr sz="15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1500" b="1" i="0" u="none" dirty="0" err="1">
                <a:solidFill>
                  <a:srgbClr val="1E293B"/>
                </a:solidFill>
                <a:latin typeface="Be Vietnam Pro"/>
              </a:rPr>
              <a:t>sức</a:t>
            </a:r>
            <a:r>
              <a:rPr sz="15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1500" b="1" i="0" u="none" dirty="0" err="1">
                <a:solidFill>
                  <a:srgbClr val="1E293B"/>
                </a:solidFill>
                <a:latin typeface="Be Vietnam Pro"/>
              </a:rPr>
              <a:t>khỏe</a:t>
            </a:r>
            <a:endParaRPr sz="15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6717" y="5352421"/>
            <a:ext cx="6293273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Be Vietnam Pro"/>
              </a:rPr>
              <a:t>Ví</a:t>
            </a:r>
            <a:r>
              <a:rPr b="1" i="0" u="none" dirty="0">
                <a:solidFill>
                  <a:srgbClr val="0F172A"/>
                </a:solidFill>
                <a:latin typeface="Be Vietnam Pro"/>
              </a:rPr>
              <a:t> </a:t>
            </a:r>
            <a:r>
              <a:rPr b="1" i="0" u="none" dirty="0" err="1">
                <a:solidFill>
                  <a:srgbClr val="0F172A"/>
                </a:solidFill>
                <a:latin typeface="Be Vietnam Pro"/>
              </a:rPr>
              <a:t>dụ</a:t>
            </a:r>
            <a:r>
              <a:rPr b="1" i="0" u="none" dirty="0">
                <a:solidFill>
                  <a:srgbClr val="0F172A"/>
                </a:solidFill>
                <a:latin typeface="Be Vietnam Pro"/>
              </a:rPr>
              <a:t> </a:t>
            </a:r>
            <a:r>
              <a:rPr b="1" i="0" u="none" dirty="0" err="1">
                <a:solidFill>
                  <a:srgbClr val="0F172A"/>
                </a:solidFill>
                <a:latin typeface="Be Vietnam Pro"/>
              </a:rPr>
              <a:t>tiêu</a:t>
            </a:r>
            <a:r>
              <a:rPr b="1" i="0" u="none" dirty="0">
                <a:solidFill>
                  <a:srgbClr val="0F172A"/>
                </a:solidFill>
                <a:latin typeface="Be Vietnam Pro"/>
              </a:rPr>
              <a:t> </a:t>
            </a:r>
            <a:r>
              <a:rPr b="1" i="0" u="none" dirty="0" err="1">
                <a:solidFill>
                  <a:srgbClr val="0F172A"/>
                </a:solidFill>
                <a:latin typeface="Be Vietnam Pro"/>
              </a:rPr>
              <a:t>biểu</a:t>
            </a:r>
            <a:r>
              <a:rPr b="1" i="0" u="none" dirty="0">
                <a:solidFill>
                  <a:srgbClr val="0F172A"/>
                </a:solidFill>
                <a:latin typeface="Be Vietnam Pro"/>
              </a:rPr>
              <a:t>:</a:t>
            </a:r>
            <a:r>
              <a:rPr b="0" i="0" u="none" dirty="0">
                <a:solidFill>
                  <a:srgbClr val="0F172A"/>
                </a:solidFill>
                <a:latin typeface="Be Vietnam Pro"/>
              </a:rPr>
              <a:t> </a:t>
            </a:r>
            <a:r>
              <a:rPr b="0" i="0" u="none" dirty="0" err="1">
                <a:solidFill>
                  <a:srgbClr val="0F172A"/>
                </a:solidFill>
                <a:latin typeface="Be Vietnam Pro"/>
              </a:rPr>
              <a:t>Phần</a:t>
            </a:r>
            <a:r>
              <a:rPr b="0" i="0" u="none" dirty="0">
                <a:solidFill>
                  <a:srgbClr val="0F172A"/>
                </a:solidFill>
                <a:latin typeface="Be Vietnam Pro"/>
              </a:rPr>
              <a:t> </a:t>
            </a:r>
            <a:r>
              <a:rPr b="0" i="0" u="none" dirty="0" err="1">
                <a:solidFill>
                  <a:srgbClr val="0F172A"/>
                </a:solidFill>
                <a:latin typeface="Be Vietnam Pro"/>
              </a:rPr>
              <a:t>mềm</a:t>
            </a:r>
            <a:r>
              <a:rPr b="0" i="0" u="none" dirty="0">
                <a:solidFill>
                  <a:srgbClr val="0F172A"/>
                </a:solidFill>
                <a:latin typeface="Be Vietnam Pro"/>
              </a:rPr>
              <a:t> </a:t>
            </a:r>
            <a:r>
              <a:rPr b="0" i="1" u="none" dirty="0">
                <a:solidFill>
                  <a:srgbClr val="0F172A"/>
                </a:solidFill>
                <a:latin typeface="Be Vietnam Pro"/>
              </a:rPr>
              <a:t>IBM Watson for Oncology</a:t>
            </a:r>
            <a:r>
              <a:rPr b="0" i="0" u="none" dirty="0">
                <a:solidFill>
                  <a:srgbClr val="0F172A"/>
                </a:solidFill>
                <a:latin typeface="Be Vietnam Pro"/>
              </a:rPr>
              <a:t> </a:t>
            </a:r>
            <a:r>
              <a:rPr b="0" i="0" u="none" dirty="0" err="1">
                <a:solidFill>
                  <a:srgbClr val="0F172A"/>
                </a:solidFill>
                <a:latin typeface="Be Vietnam Pro"/>
              </a:rPr>
              <a:t>hỗ</a:t>
            </a:r>
            <a:r>
              <a:rPr b="0" i="0" u="none" dirty="0">
                <a:solidFill>
                  <a:srgbClr val="0F172A"/>
                </a:solidFill>
                <a:latin typeface="Be Vietnam Pro"/>
              </a:rPr>
              <a:t> </a:t>
            </a:r>
            <a:r>
              <a:rPr b="0" i="0" u="none" dirty="0" err="1">
                <a:solidFill>
                  <a:srgbClr val="0F172A"/>
                </a:solidFill>
                <a:latin typeface="Be Vietnam Pro"/>
              </a:rPr>
              <a:t>trợ</a:t>
            </a:r>
            <a:r>
              <a:rPr b="0" i="0" u="none" dirty="0">
                <a:solidFill>
                  <a:srgbClr val="0F172A"/>
                </a:solidFill>
                <a:latin typeface="Be Vietnam Pro"/>
              </a:rPr>
              <a:t> </a:t>
            </a:r>
            <a:r>
              <a:rPr b="0" i="0" u="none" dirty="0" err="1">
                <a:solidFill>
                  <a:srgbClr val="0F172A"/>
                </a:solidFill>
                <a:latin typeface="Be Vietnam Pro"/>
              </a:rPr>
              <a:t>điều</a:t>
            </a:r>
            <a:r>
              <a:rPr b="0" i="0" u="none" dirty="0">
                <a:solidFill>
                  <a:srgbClr val="0F172A"/>
                </a:solidFill>
                <a:latin typeface="Be Vietnam Pro"/>
              </a:rPr>
              <a:t> </a:t>
            </a:r>
            <a:r>
              <a:rPr b="0" i="0" u="none" dirty="0" err="1">
                <a:solidFill>
                  <a:srgbClr val="0F172A"/>
                </a:solidFill>
                <a:latin typeface="Be Vietnam Pro"/>
              </a:rPr>
              <a:t>trị</a:t>
            </a:r>
            <a:r>
              <a:rPr b="0" i="0" u="none" dirty="0">
                <a:solidFill>
                  <a:srgbClr val="0F172A"/>
                </a:solidFill>
                <a:latin typeface="Be Vietnam Pro"/>
              </a:rPr>
              <a:t> </a:t>
            </a:r>
            <a:r>
              <a:rPr b="0" i="0" u="none" dirty="0" err="1">
                <a:solidFill>
                  <a:srgbClr val="0F172A"/>
                </a:solidFill>
                <a:latin typeface="Be Vietnam Pro"/>
              </a:rPr>
              <a:t>ung</a:t>
            </a:r>
            <a:r>
              <a:rPr b="0" i="0" u="none" dirty="0">
                <a:solidFill>
                  <a:srgbClr val="0F172A"/>
                </a:solidFill>
                <a:latin typeface="Be Vietnam Pro"/>
              </a:rPr>
              <a:t> </a:t>
            </a:r>
            <a:r>
              <a:rPr b="0" i="0" u="none" dirty="0" err="1">
                <a:solidFill>
                  <a:srgbClr val="0F172A"/>
                </a:solidFill>
                <a:latin typeface="Be Vietnam Pro"/>
              </a:rPr>
              <a:t>thư</a:t>
            </a:r>
            <a:r>
              <a:rPr b="0" i="0" u="none" dirty="0">
                <a:solidFill>
                  <a:srgbClr val="0F172A"/>
                </a:solidFill>
                <a:latin typeface="Be Vietnam Pro"/>
              </a:rPr>
              <a:t>.</a:t>
            </a:r>
          </a:p>
        </p:txBody>
      </p:sp>
      <p:sp>
        <p:nvSpPr>
          <p:cNvPr id="25" name="Hộp Văn bản 24">
            <a:extLst>
              <a:ext uri="{FF2B5EF4-FFF2-40B4-BE49-F238E27FC236}">
                <a16:creationId xmlns:a16="http://schemas.microsoft.com/office/drawing/2014/main" id="{110DF4FB-8541-58B4-8EC9-1A7CEAC02F37}"/>
              </a:ext>
            </a:extLst>
          </p:cNvPr>
          <p:cNvSpPr txBox="1"/>
          <p:nvPr/>
        </p:nvSpPr>
        <p:spPr>
          <a:xfrm>
            <a:off x="519851" y="1161825"/>
            <a:ext cx="62196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b="1" u="none" dirty="0" err="1">
                <a:solidFill>
                  <a:srgbClr val="64748B"/>
                </a:solidFill>
                <a:latin typeface="Be Vietnam Pro"/>
              </a:rPr>
              <a:t>Expert</a:t>
            </a:r>
            <a:r>
              <a:rPr lang="vi-VN" b="1" u="none" dirty="0">
                <a:solidFill>
                  <a:srgbClr val="64748B"/>
                </a:solidFill>
                <a:latin typeface="Be Vietnam Pro"/>
              </a:rPr>
              <a:t> </a:t>
            </a:r>
            <a:r>
              <a:rPr lang="vi-VN" b="1" u="none" dirty="0" err="1">
                <a:solidFill>
                  <a:srgbClr val="64748B"/>
                </a:solidFill>
                <a:latin typeface="Be Vietnam Pro"/>
              </a:rPr>
              <a:t>Systems</a:t>
            </a:r>
            <a:r>
              <a:rPr lang="vi-VN" b="1" u="none" dirty="0">
                <a:solidFill>
                  <a:srgbClr val="64748B"/>
                </a:solidFill>
                <a:latin typeface="Be Vietnam Pro"/>
              </a:rPr>
              <a:t> </a:t>
            </a:r>
            <a:endParaRPr lang="vi-VN" sz="2800" dirty="0"/>
          </a:p>
        </p:txBody>
      </p:sp>
      <p:sp>
        <p:nvSpPr>
          <p:cNvPr id="27" name="Hộp Văn bản 26">
            <a:extLst>
              <a:ext uri="{FF2B5EF4-FFF2-40B4-BE49-F238E27FC236}">
                <a16:creationId xmlns:a16="http://schemas.microsoft.com/office/drawing/2014/main" id="{F74D3A20-20CF-DD3F-B849-D6C627E693E4}"/>
              </a:ext>
            </a:extLst>
          </p:cNvPr>
          <p:cNvSpPr txBox="1"/>
          <p:nvPr/>
        </p:nvSpPr>
        <p:spPr>
          <a:xfrm>
            <a:off x="483020" y="4111137"/>
            <a:ext cx="6180666" cy="733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700" b="1">
                <a:solidFill>
                  <a:srgbClr val="232323"/>
                </a:solidFill>
                <a:latin typeface="Arial"/>
              </a:defRPr>
            </a:pPr>
            <a:r>
              <a:rPr lang="vi-VN" sz="2000" dirty="0"/>
              <a:t>Hỗ trợ phân tích hình ảnh, chẩn đoán và điều trị.</a:t>
            </a:r>
          </a:p>
          <a:p>
            <a:pPr>
              <a:spcAft>
                <a:spcPts val="1000"/>
              </a:spcAft>
              <a:defRPr sz="1500" i="1">
                <a:solidFill>
                  <a:srgbClr val="5A5A5A"/>
                </a:solidFill>
                <a:latin typeface="Arial"/>
              </a:defRPr>
            </a:pPr>
            <a:r>
              <a:rPr lang="vi-VN" sz="2000" dirty="0" err="1"/>
              <a:t>Supporting</a:t>
            </a:r>
            <a:r>
              <a:rPr lang="vi-VN" sz="2000" dirty="0"/>
              <a:t> </a:t>
            </a:r>
            <a:r>
              <a:rPr lang="vi-VN" sz="2000" dirty="0" err="1"/>
              <a:t>image</a:t>
            </a:r>
            <a:r>
              <a:rPr lang="vi-VN" sz="2000" dirty="0"/>
              <a:t> </a:t>
            </a:r>
            <a:r>
              <a:rPr lang="vi-VN" sz="2000" dirty="0" err="1"/>
              <a:t>analysis</a:t>
            </a:r>
            <a:r>
              <a:rPr lang="vi-VN" sz="2000" dirty="0"/>
              <a:t>, </a:t>
            </a:r>
            <a:r>
              <a:rPr lang="vi-VN" sz="2000" dirty="0" err="1"/>
              <a:t>diagnosis</a:t>
            </a:r>
            <a:r>
              <a:rPr lang="vi-VN" sz="2000" dirty="0"/>
              <a:t>, </a:t>
            </a:r>
            <a:r>
              <a:rPr lang="vi-VN" sz="2000" dirty="0" err="1"/>
              <a:t>and</a:t>
            </a:r>
            <a:r>
              <a:rPr lang="vi-VN" sz="2000" dirty="0"/>
              <a:t> </a:t>
            </a:r>
            <a:r>
              <a:rPr lang="vi-VN" sz="2000" dirty="0" err="1"/>
              <a:t>treatment</a:t>
            </a:r>
            <a:r>
              <a:rPr lang="vi-VN" sz="2000" dirty="0"/>
              <a:t>.</a:t>
            </a:r>
          </a:p>
        </p:txBody>
      </p:sp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1BBA1279-0561-A096-6A70-DCEC7805584A}"/>
              </a:ext>
            </a:extLst>
          </p:cNvPr>
          <p:cNvSpPr txBox="1"/>
          <p:nvPr/>
        </p:nvSpPr>
        <p:spPr>
          <a:xfrm>
            <a:off x="498541" y="3614184"/>
            <a:ext cx="6533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dirty="0" err="1"/>
              <a:t>Medicine</a:t>
            </a:r>
            <a:r>
              <a:rPr lang="vi-VN" dirty="0"/>
              <a:t> </a:t>
            </a:r>
            <a:r>
              <a:rPr lang="vi-VN" sz="1800" dirty="0" err="1"/>
              <a:t>and</a:t>
            </a:r>
            <a:r>
              <a:rPr lang="vi-VN" sz="1800" dirty="0"/>
              <a:t> </a:t>
            </a:r>
            <a:r>
              <a:rPr lang="vi-VN" sz="1800" dirty="0" err="1"/>
              <a:t>healthcare</a:t>
            </a:r>
            <a:endParaRPr lang="vi-V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400175"/>
            <a:ext cx="5372100" cy="5000625"/>
          </a:xfrm>
          <a:prstGeom prst="roundRect">
            <a:avLst>
              <a:gd name="adj" fmla="val 228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153149" y="1400174"/>
            <a:ext cx="5372100" cy="5000625"/>
          </a:xfrm>
          <a:prstGeom prst="roundRect">
            <a:avLst>
              <a:gd name="adj" fmla="val 228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62" y="1546224"/>
            <a:ext cx="495300" cy="4953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425" y="1558131"/>
            <a:ext cx="495300" cy="4953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49" y="1681956"/>
            <a:ext cx="314325" cy="247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50" y="1681956"/>
            <a:ext cx="247650" cy="247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650081"/>
            <a:ext cx="110680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1" u="none" dirty="0">
                <a:solidFill>
                  <a:srgbClr val="64748B"/>
                </a:solidFill>
                <a:latin typeface="Be Vietnam Pro"/>
              </a:rPr>
              <a:t>Transportation, Finance &amp; Banking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6670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Be Vietnam Pro"/>
              </a:rPr>
              <a:t>GIAO THÔNG VẬN TẢI VÀ TÀI CHÍNH - NGÂN HÀNG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76349" y="1450472"/>
            <a:ext cx="234198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Giao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thông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vận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tải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76349" y="1819063"/>
            <a:ext cx="186910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Transportation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49" y="2401093"/>
            <a:ext cx="473206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• Xe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tự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lái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&amp;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máy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bay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không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người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lái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8201" y="2960925"/>
            <a:ext cx="392094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Autonomous vehicles &amp; drones.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049" y="3538537"/>
            <a:ext cx="5069418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•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Điều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phối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giao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thông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thông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minh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&amp;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định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tuyến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phương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tiện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725" y="4381023"/>
            <a:ext cx="441007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Smart traffic control &amp; intelligent vehicle routing.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67550" y="1592937"/>
            <a:ext cx="286456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Tài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chính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&amp; Ngân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hàng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34225" y="2069689"/>
            <a:ext cx="232275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Finance &amp; Banking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0624" y="2540105"/>
            <a:ext cx="5130327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•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Tự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động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hóa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xử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lý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chứng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từ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hóa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đơn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vào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CSDL.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49588" y="3408221"/>
            <a:ext cx="4740629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Automated data entry for vouchers and invoices.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0624" y="4199912"/>
            <a:ext cx="5130327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•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Phát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hiện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gian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lận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&amp;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hỗ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trợ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quyết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định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đầu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tư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80624" y="5068844"/>
            <a:ext cx="4526713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Fraud detection &amp; investment decision support.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975" y="685799"/>
            <a:ext cx="110680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1" u="none" dirty="0">
                <a:solidFill>
                  <a:srgbClr val="64748B"/>
                </a:solidFill>
                <a:latin typeface="Be Vietnam Pro"/>
              </a:rPr>
              <a:t>Manufacturing &amp; Smart Agriculture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4787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Be Vietnam Pro"/>
              </a:rPr>
              <a:t>SẢN XUẤT VÀ NÔNG NGHIỆP THÔNG MINH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5909" y="2541830"/>
            <a:ext cx="6814456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1" u="none" dirty="0">
                <a:solidFill>
                  <a:srgbClr val="64748B"/>
                </a:solidFill>
                <a:latin typeface="Be Vietnam Pro"/>
              </a:rPr>
              <a:t>Manufacturing Industry</a:t>
            </a:r>
            <a:r>
              <a:rPr sz="32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1" u="none" dirty="0">
                <a:solidFill>
                  <a:srgbClr val="64748B"/>
                </a:solidFill>
                <a:latin typeface="Be Vietnam Pro"/>
              </a:rPr>
              <a:t>Automates manufacturing, assembly, quality control, and supply chain management.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199" y="5236537"/>
            <a:ext cx="6814453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1" u="none" dirty="0">
                <a:solidFill>
                  <a:srgbClr val="64748B"/>
                </a:solidFill>
                <a:latin typeface="Be Vietnam Pro"/>
              </a:rPr>
              <a:t>Smart Agriculture</a:t>
            </a:r>
            <a:r>
              <a:rPr sz="32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1" u="none" dirty="0">
                <a:solidFill>
                  <a:srgbClr val="64748B"/>
                </a:solidFill>
                <a:latin typeface="Be Vietnam Pro"/>
              </a:rPr>
              <a:t>Monitors soil &amp; weather, optimizes irrigation, and predicts optimal harvest times.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301233"/>
            <a:ext cx="271920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Công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nghiệp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sản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xuất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199" y="1803166"/>
            <a:ext cx="6814457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Robot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thông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minh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tự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động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hóa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chế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tạo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lắp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ráp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kiểm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tra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chất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lượng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và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quản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lý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chuỗi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cung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ứng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99" y="4028529"/>
            <a:ext cx="316112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Nông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nghiệp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thông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minh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198" y="4511600"/>
            <a:ext cx="681445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Theo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dõi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đất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đai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thời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tiết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tối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ưu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hóa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tưới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tiêu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và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dự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đoán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thời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điểm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thu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hoạch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nông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sản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pic>
        <p:nvPicPr>
          <p:cNvPr id="13" name="Hình ảnh 12" descr="Ứng dụng công nghệ AI trong nâng cao năng suất nông nghiệp">
            <a:extLst>
              <a:ext uri="{FF2B5EF4-FFF2-40B4-BE49-F238E27FC236}">
                <a16:creationId xmlns:a16="http://schemas.microsoft.com/office/drawing/2014/main" id="{C07853DA-B6E6-4C5E-0E61-9303CAEF4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365" y="4213194"/>
            <a:ext cx="4911635" cy="2644805"/>
          </a:xfrm>
          <a:prstGeom prst="rect">
            <a:avLst/>
          </a:prstGeom>
        </p:spPr>
      </p:pic>
      <p:pic>
        <p:nvPicPr>
          <p:cNvPr id="14" name="Hình ảnh 13" descr="Nhà máy thông minh là gì? Định nghĩa và nhận định chuyên sâu">
            <a:extLst>
              <a:ext uri="{FF2B5EF4-FFF2-40B4-BE49-F238E27FC236}">
                <a16:creationId xmlns:a16="http://schemas.microsoft.com/office/drawing/2014/main" id="{45F48FB2-0BF3-D964-DD5D-E536AA932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999" y="1405739"/>
            <a:ext cx="5043001" cy="259925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25624" y="1400175"/>
            <a:ext cx="3659052" cy="5000625"/>
          </a:xfrm>
          <a:prstGeom prst="roundRect">
            <a:avLst>
              <a:gd name="adj" fmla="val 323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12190" y="1400175"/>
            <a:ext cx="3530649" cy="5000625"/>
          </a:xfrm>
          <a:prstGeom prst="roundRect">
            <a:avLst>
              <a:gd name="adj" fmla="val 323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899" y="1400175"/>
            <a:ext cx="3530649" cy="5000625"/>
          </a:xfrm>
          <a:prstGeom prst="roundRect">
            <a:avLst>
              <a:gd name="adj" fmla="val 323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875" y="1702038"/>
            <a:ext cx="3054399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802" y="1665498"/>
            <a:ext cx="3019646" cy="27945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080" y="1805225"/>
            <a:ext cx="3054399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609600"/>
            <a:ext cx="110680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1" u="none" dirty="0">
                <a:solidFill>
                  <a:srgbClr val="64748B"/>
                </a:solidFill>
                <a:latin typeface="Be Vietnam Pro"/>
              </a:rPr>
              <a:t>Education &amp; Other Domains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5623" y="15240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Be Vietnam Pro"/>
              </a:rPr>
              <a:t>GIÁO DỤC VÀ CÁC LĨNH VỰC KHÁC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991" y="1417412"/>
            <a:ext cx="111569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Giáo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dục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2540" y="1903941"/>
            <a:ext cx="124553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Education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2348732"/>
            <a:ext cx="3530649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Cá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nhân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hóa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nền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tảng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học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tập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trợ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lý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ảo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hỗ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trợ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học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sinh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&amp;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giáo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viên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24/7.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3661832"/>
            <a:ext cx="3149649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Personalized learning platforms &amp; 24/7 virtual AI tutors.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93043" y="1480832"/>
            <a:ext cx="251511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KHXH &amp;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Nghệ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thuật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93043" y="1843470"/>
            <a:ext cx="268791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Social Sciences &amp; Arts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62175" y="2273273"/>
            <a:ext cx="3149649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Sáng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tạo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âm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nhạc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hội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họa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văn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học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và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mô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phỏng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hiện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tượng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xã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hội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1175" y="3671887"/>
            <a:ext cx="3149649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AI music, painting, literature generation &amp; social simulations.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10158" y="1484933"/>
            <a:ext cx="243977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Môi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trường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&amp;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AIoT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82778" y="1860085"/>
            <a:ext cx="249452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Environment &amp; </a:t>
            </a:r>
            <a:r>
              <a:rPr sz="2400" b="0" i="1" u="none" dirty="0" err="1">
                <a:solidFill>
                  <a:srgbClr val="64748B"/>
                </a:solidFill>
                <a:latin typeface="Be Vietnam Pro"/>
              </a:rPr>
              <a:t>AIoT</a:t>
            </a:r>
            <a:endParaRPr sz="2400" b="0" i="1" u="none" dirty="0">
              <a:solidFill>
                <a:srgbClr val="64748B"/>
              </a:solidFill>
              <a:latin typeface="Be Vietnam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55217" y="2247144"/>
            <a:ext cx="3149649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Giám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sát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biến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đổi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khí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hậu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dịch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thuật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tự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động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nhận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dạng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hình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Be Vietnam Pro"/>
              </a:rPr>
              <a:t>ảnh</a:t>
            </a:r>
            <a:r>
              <a:rPr sz="2400" b="0" i="0" u="none" dirty="0">
                <a:solidFill>
                  <a:srgbClr val="334155"/>
                </a:solidFill>
                <a:latin typeface="Be Vietnam Pro"/>
              </a:rPr>
              <a:t> &amp; video.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55216" y="3682364"/>
            <a:ext cx="3149649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Climate tracking, auto-translation, image &amp; video recognition.</a:t>
            </a:r>
          </a:p>
        </p:txBody>
      </p:sp>
      <p:pic>
        <p:nvPicPr>
          <p:cNvPr id="22" name="Hình ảnh 21" descr="AI trong giáo dục là gì? 7+ Ứng dụng thực tiễn của AI trong dạy và học">
            <a:extLst>
              <a:ext uri="{FF2B5EF4-FFF2-40B4-BE49-F238E27FC236}">
                <a16:creationId xmlns:a16="http://schemas.microsoft.com/office/drawing/2014/main" id="{A86BE228-AFAA-164C-7591-80F989F80C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623" y="4739459"/>
            <a:ext cx="3659052" cy="2476827"/>
          </a:xfrm>
          <a:prstGeom prst="rect">
            <a:avLst/>
          </a:prstGeom>
        </p:spPr>
      </p:pic>
      <p:pic>
        <p:nvPicPr>
          <p:cNvPr id="23" name="Hình ảnh 22" descr="AI và đạo đức nghệ thuật số: Giới hạn ở cách con người kiến tạo sự thật">
            <a:extLst>
              <a:ext uri="{FF2B5EF4-FFF2-40B4-BE49-F238E27FC236}">
                <a16:creationId xmlns:a16="http://schemas.microsoft.com/office/drawing/2014/main" id="{52775F97-4AC1-BB53-DC30-8AEAE8EE4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2190" y="4739460"/>
            <a:ext cx="3530649" cy="2476826"/>
          </a:xfrm>
          <a:prstGeom prst="rect">
            <a:avLst/>
          </a:prstGeom>
        </p:spPr>
      </p:pic>
      <p:pic>
        <p:nvPicPr>
          <p:cNvPr id="24" name="Hình ảnh 23" descr="Trí tuệ nhân tạo trở thành công cụ đắc lực bảo vệ môi trường">
            <a:extLst>
              <a:ext uri="{FF2B5EF4-FFF2-40B4-BE49-F238E27FC236}">
                <a16:creationId xmlns:a16="http://schemas.microsoft.com/office/drawing/2014/main" id="{BBFD9E64-9146-BB32-10FB-55579B644A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1824" y="4769828"/>
            <a:ext cx="3530501" cy="21732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F1D241-58DC-B4D1-EE45-EE75B5B33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F9779A9-219C-ABC2-8046-5CA544048D1B}"/>
              </a:ext>
            </a:extLst>
          </p:cNvPr>
          <p:cNvSpPr txBox="1"/>
          <p:nvPr/>
        </p:nvSpPr>
        <p:spPr>
          <a:xfrm>
            <a:off x="561975" y="487866"/>
            <a:ext cx="110680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vi-VN" sz="2400" dirty="0" err="1"/>
              <a:t>Artificial</a:t>
            </a:r>
            <a:r>
              <a:rPr lang="vi-VN" sz="2400" dirty="0"/>
              <a:t> </a:t>
            </a:r>
            <a:r>
              <a:rPr lang="vi-VN" sz="2400" dirty="0" err="1"/>
              <a:t>intelligence</a:t>
            </a:r>
            <a:r>
              <a:rPr lang="vi-VN" sz="2400" dirty="0"/>
              <a:t> </a:t>
            </a:r>
            <a:r>
              <a:rPr lang="vi-VN" sz="2400" dirty="0" err="1"/>
              <a:t>and</a:t>
            </a:r>
            <a:r>
              <a:rPr lang="vi-VN" sz="2400" dirty="0"/>
              <a:t> </a:t>
            </a:r>
            <a:r>
              <a:rPr lang="vi-VN" sz="2400" dirty="0" err="1"/>
              <a:t>some</a:t>
            </a:r>
            <a:r>
              <a:rPr lang="vi-VN" sz="2400" dirty="0"/>
              <a:t> </a:t>
            </a:r>
            <a:r>
              <a:rPr lang="vi-VN" sz="2400" dirty="0" err="1"/>
              <a:t>warnings</a:t>
            </a:r>
            <a:endParaRPr lang="vi-VN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9ED89B-044D-39B0-D13B-5FE08395F729}"/>
              </a:ext>
            </a:extLst>
          </p:cNvPr>
          <p:cNvSpPr txBox="1"/>
          <p:nvPr/>
        </p:nvSpPr>
        <p:spPr>
          <a:xfrm>
            <a:off x="262615" y="118533"/>
            <a:ext cx="505106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vi-VN" sz="2400" b="1" dirty="0">
                <a:solidFill>
                  <a:srgbClr val="0F172A"/>
                </a:solidFill>
                <a:latin typeface="Be Vietnam Pro"/>
              </a:rPr>
              <a:t>2. Trí tuệ nhân tạo và một vài cảnh báo </a:t>
            </a:r>
            <a:endParaRPr sz="2400" b="1" i="0" u="none" dirty="0">
              <a:solidFill>
                <a:srgbClr val="0F172A"/>
              </a:solidFill>
              <a:latin typeface="Be Vietnam Pro"/>
            </a:endParaRPr>
          </a:p>
        </p:txBody>
      </p:sp>
      <p:pic>
        <p:nvPicPr>
          <p:cNvPr id="22" name="Hình ảnh 21" descr="Cảnh giác với thông tin sai sự thật được tạo dựng bằng trí tuệ nhân tạo (AI)">
            <a:extLst>
              <a:ext uri="{FF2B5EF4-FFF2-40B4-BE49-F238E27FC236}">
                <a16:creationId xmlns:a16="http://schemas.microsoft.com/office/drawing/2014/main" id="{C3E67D3A-97BC-9B5A-B0A8-E641C25E1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7600"/>
            <a:ext cx="121920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292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50" y="1370209"/>
            <a:ext cx="3171958" cy="3724306"/>
          </a:xfrm>
          <a:prstGeom prst="roundRect">
            <a:avLst>
              <a:gd name="adj" fmla="val 5504"/>
            </a:avLst>
          </a:prstGeom>
          <a:solidFill>
            <a:srgbClr val="F8FAFC"/>
          </a:solidFill>
          <a:ln w="38100">
            <a:solidFill>
              <a:srgbClr val="6474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vi-VN" dirty="0">
              <a:solidFill>
                <a:srgbClr val="64748B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962400" y="1370209"/>
            <a:ext cx="3505200" cy="3724306"/>
          </a:xfrm>
          <a:prstGeom prst="roundRect">
            <a:avLst>
              <a:gd name="adj" fmla="val 5504"/>
            </a:avLst>
          </a:prstGeom>
          <a:solidFill>
            <a:srgbClr val="F8FAFC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762742" y="1370208"/>
            <a:ext cx="3505200" cy="3724307"/>
          </a:xfrm>
          <a:prstGeom prst="roundRect">
            <a:avLst>
              <a:gd name="adj" fmla="val 5504"/>
            </a:avLst>
          </a:prstGeom>
          <a:solidFill>
            <a:srgbClr val="F0FDF4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628650" y="597415"/>
            <a:ext cx="110680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1" u="none" dirty="0">
                <a:solidFill>
                  <a:srgbClr val="64748B"/>
                </a:solidFill>
                <a:latin typeface="Be Vietnam Pro"/>
              </a:rPr>
              <a:t>AI Classification &amp; Generative 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650" y="148798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Be Vietnam Pro"/>
              </a:rPr>
              <a:t>PHÂN LOẠI AI VÀ AI TẠO SINH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7725" y="1506682"/>
            <a:ext cx="257968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Trí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tuệ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nhân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tạo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hẹp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47991" y="2456500"/>
            <a:ext cx="31242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Thực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hiện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tốt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một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hoặc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vài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nhiệm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vụ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cụ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thể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trong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phạm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vi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hẹp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được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huấn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luyện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48150" y="1502364"/>
            <a:ext cx="264655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AI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Tổng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quát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/ Mạnh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86304" y="2355979"/>
            <a:ext cx="31242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Năng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lực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trí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tuệ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toàn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diện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như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con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người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tự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áp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dụng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tri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thức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sang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mọi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lĩnh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vực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19233" y="1509301"/>
            <a:ext cx="140423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AI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Tạo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sinh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53242" y="2355979"/>
            <a:ext cx="31242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Thuật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toán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tự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động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tạo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ra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nội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dung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mới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: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văn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bản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hình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ảnh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âm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thanh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mã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nguồn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E8C559C9-3785-2376-C5A8-1BAFD4709FA9}"/>
              </a:ext>
            </a:extLst>
          </p:cNvPr>
          <p:cNvSpPr txBox="1"/>
          <p:nvPr/>
        </p:nvSpPr>
        <p:spPr>
          <a:xfrm>
            <a:off x="742684" y="1908275"/>
            <a:ext cx="6096000" cy="422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lnSpc>
                <a:spcPct val="100000"/>
              </a:lnSpc>
              <a:buNone/>
            </a:pP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Narrow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artificial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intelligence</a:t>
            </a:r>
            <a:endParaRPr lang="vi-VN" sz="2100" b="0" i="0" dirty="0">
              <a:solidFill>
                <a:srgbClr val="E8EAED"/>
              </a:solidFill>
              <a:effectLst/>
              <a:latin typeface="inherit"/>
            </a:endParaRPr>
          </a:p>
        </p:txBody>
      </p:sp>
      <p:sp>
        <p:nvSpPr>
          <p:cNvPr id="31" name="Hộp Văn bản 30">
            <a:extLst>
              <a:ext uri="{FF2B5EF4-FFF2-40B4-BE49-F238E27FC236}">
                <a16:creationId xmlns:a16="http://schemas.microsoft.com/office/drawing/2014/main" id="{6719C3B2-6110-BA0D-28DF-587D2757DC3B}"/>
              </a:ext>
            </a:extLst>
          </p:cNvPr>
          <p:cNvSpPr txBox="1"/>
          <p:nvPr/>
        </p:nvSpPr>
        <p:spPr>
          <a:xfrm>
            <a:off x="762000" y="3568892"/>
            <a:ext cx="287866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lnSpc>
                <a:spcPct val="100000"/>
              </a:lnSpc>
              <a:buNone/>
            </a:pP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Perform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one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or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a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few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specific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tasks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well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within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a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narrow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trained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scope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  <a:p>
            <a:pPr>
              <a:buNone/>
            </a:pPr>
            <a:br>
              <a:rPr lang="vi-VN" sz="2000" dirty="0"/>
            </a:br>
            <a:endParaRPr lang="vi-VN" sz="2000" dirty="0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12AF2859-A43E-EA04-85BD-8E082588E04B}"/>
              </a:ext>
            </a:extLst>
          </p:cNvPr>
          <p:cNvSpPr txBox="1"/>
          <p:nvPr/>
        </p:nvSpPr>
        <p:spPr>
          <a:xfrm>
            <a:off x="4095750" y="1905469"/>
            <a:ext cx="26193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lnSpc>
                <a:spcPct val="100000"/>
              </a:lnSpc>
              <a:buNone/>
            </a:pP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General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/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Powerful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AI</a:t>
            </a:r>
          </a:p>
          <a:p>
            <a:pPr>
              <a:buNone/>
            </a:pPr>
            <a:br>
              <a:rPr lang="vi-VN" dirty="0"/>
            </a:br>
            <a:endParaRPr lang="vi-VN" dirty="0"/>
          </a:p>
        </p:txBody>
      </p:sp>
      <p:sp>
        <p:nvSpPr>
          <p:cNvPr id="37" name="Hộp Văn bản 36">
            <a:extLst>
              <a:ext uri="{FF2B5EF4-FFF2-40B4-BE49-F238E27FC236}">
                <a16:creationId xmlns:a16="http://schemas.microsoft.com/office/drawing/2014/main" id="{401389C4-34D7-203E-111D-49C4DF12827E}"/>
              </a:ext>
            </a:extLst>
          </p:cNvPr>
          <p:cNvSpPr txBox="1"/>
          <p:nvPr/>
        </p:nvSpPr>
        <p:spPr>
          <a:xfrm>
            <a:off x="4116009" y="3476559"/>
            <a:ext cx="33528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lnSpc>
                <a:spcPct val="100000"/>
              </a:lnSpc>
              <a:buNone/>
            </a:pP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Possessing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comprehensive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intellectual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capabilities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like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a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human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being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capable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of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applying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knowledge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to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all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fields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  <a:p>
            <a:pPr>
              <a:buNone/>
            </a:pPr>
            <a:br>
              <a:rPr lang="vi-VN" dirty="0"/>
            </a:br>
            <a:endParaRPr lang="vi-VN" dirty="0"/>
          </a:p>
        </p:txBody>
      </p:sp>
      <p:sp>
        <p:nvSpPr>
          <p:cNvPr id="39" name="Hộp Văn bản 38">
            <a:extLst>
              <a:ext uri="{FF2B5EF4-FFF2-40B4-BE49-F238E27FC236}">
                <a16:creationId xmlns:a16="http://schemas.microsoft.com/office/drawing/2014/main" id="{F4A9F666-6F80-E064-4A1B-E32E25FA6FDB}"/>
              </a:ext>
            </a:extLst>
          </p:cNvPr>
          <p:cNvSpPr txBox="1"/>
          <p:nvPr/>
        </p:nvSpPr>
        <p:spPr>
          <a:xfrm>
            <a:off x="7981950" y="187169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lnSpc>
                <a:spcPct val="100000"/>
              </a:lnSpc>
              <a:buNone/>
            </a:pP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Generative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AI</a:t>
            </a:r>
          </a:p>
        </p:txBody>
      </p:sp>
      <p:sp>
        <p:nvSpPr>
          <p:cNvPr id="41" name="Hộp Văn bản 40">
            <a:extLst>
              <a:ext uri="{FF2B5EF4-FFF2-40B4-BE49-F238E27FC236}">
                <a16:creationId xmlns:a16="http://schemas.microsoft.com/office/drawing/2014/main" id="{EB64D36F-9A0B-1527-C3EE-601EFC65700F}"/>
              </a:ext>
            </a:extLst>
          </p:cNvPr>
          <p:cNvSpPr txBox="1"/>
          <p:nvPr/>
        </p:nvSpPr>
        <p:spPr>
          <a:xfrm>
            <a:off x="7905750" y="3493588"/>
            <a:ext cx="31242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lnSpc>
                <a:spcPct val="100000"/>
              </a:lnSpc>
              <a:buNone/>
            </a:pP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The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algorithm</a:t>
            </a:r>
            <a:r>
              <a:rPr lang="vi-VN" sz="2000" dirty="0"/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automatically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generates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new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content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: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text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images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audio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and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source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2000" b="0" i="0" dirty="0" err="1">
                <a:solidFill>
                  <a:schemeClr val="tx1"/>
                </a:solidFill>
                <a:effectLst/>
                <a:latin typeface="+mn-lt"/>
              </a:rPr>
              <a:t>code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  <a:p>
            <a:pPr>
              <a:buNone/>
            </a:pPr>
            <a:br>
              <a:rPr lang="vi-VN" sz="2000" dirty="0"/>
            </a:br>
            <a:endParaRPr lang="vi-VN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81000" y="1145540"/>
            <a:ext cx="9800167" cy="1743075"/>
          </a:xfrm>
          <a:prstGeom prst="roundRect">
            <a:avLst>
              <a:gd name="adj" fmla="val 857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81000" y="3041014"/>
            <a:ext cx="9779000" cy="1695057"/>
          </a:xfrm>
          <a:prstGeom prst="roundRect">
            <a:avLst>
              <a:gd name="adj" fmla="val 857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80999" y="4869224"/>
            <a:ext cx="9779000" cy="1695934"/>
          </a:xfrm>
          <a:prstGeom prst="roundRect">
            <a:avLst>
              <a:gd name="adj" fmla="val 857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1000" y="725647"/>
            <a:ext cx="51816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vi-VN" sz="1600" b="1" i="1" dirty="0" err="1">
                <a:solidFill>
                  <a:srgbClr val="64748B"/>
                </a:solidFill>
                <a:latin typeface="Be Vietnam Pro"/>
              </a:rPr>
              <a:t>Ex</a:t>
            </a:r>
            <a:r>
              <a:rPr sz="1600" b="1" i="1" u="none" dirty="0">
                <a:solidFill>
                  <a:srgbClr val="64748B"/>
                </a:solidFill>
                <a:latin typeface="Be Vietnam Pro"/>
              </a:rPr>
              <a:t>: ChatGPT (OpenAI)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283528"/>
            <a:ext cx="215764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Be Vietnam Pro"/>
              </a:rPr>
              <a:t>VÍ DỤ: CHATGPT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2348" y="1589278"/>
            <a:ext cx="57531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1" u="none" dirty="0">
                <a:solidFill>
                  <a:srgbClr val="64748B"/>
                </a:solidFill>
                <a:latin typeface="Be Vietnam Pro"/>
              </a:rPr>
              <a:t>Natural Language Interaction</a:t>
            </a:r>
            <a:endParaRPr lang="vi-VN" sz="2000" b="1" i="1" u="none" dirty="0">
              <a:solidFill>
                <a:srgbClr val="64748B"/>
              </a:solidFill>
              <a:latin typeface="Be Vietnam Pr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86150" y="3014908"/>
            <a:ext cx="57531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1" u="none" dirty="0">
                <a:solidFill>
                  <a:srgbClr val="64748B"/>
                </a:solidFill>
                <a:latin typeface="Be Vietnam Pro"/>
              </a:rPr>
              <a:t>Multitasking Capabilities</a:t>
            </a:r>
            <a:r>
              <a:rPr sz="2800" b="1" i="0" u="none" dirty="0">
                <a:solidFill>
                  <a:srgbClr val="1E293B"/>
                </a:solidFill>
                <a:latin typeface="Be Vietnam Pro"/>
              </a:rPr>
              <a:t> </a:t>
            </a:r>
            <a:endParaRPr sz="1600" b="1" i="1" u="none" dirty="0">
              <a:solidFill>
                <a:srgbClr val="64748B"/>
              </a:solidFill>
              <a:latin typeface="Be Vietnam Pr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2348" y="5330927"/>
            <a:ext cx="57531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1" u="none" dirty="0">
                <a:solidFill>
                  <a:srgbClr val="64748B"/>
                </a:solidFill>
                <a:latin typeface="Be Vietnam Pro"/>
              </a:rPr>
              <a:t>Multilingual Support</a:t>
            </a:r>
            <a:endParaRPr sz="1600" b="1" i="1" u="none" dirty="0">
              <a:solidFill>
                <a:srgbClr val="64748B"/>
              </a:solidFill>
              <a:latin typeface="Be Vietnam Pr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7525" y="1302703"/>
            <a:ext cx="340477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1.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Tương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tác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ngôn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ngữ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tự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nhiên</a:t>
            </a:r>
            <a:endParaRPr sz="20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7525" y="1918053"/>
            <a:ext cx="760945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Đọc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hiểu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câu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hỏi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phản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hồi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thông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minh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dựa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trên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ngữ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cảnh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cuộc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hội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thoại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7525" y="3109883"/>
            <a:ext cx="280083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2.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Đa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năng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trong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công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việc</a:t>
            </a:r>
            <a:endParaRPr sz="20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7525" y="3550813"/>
            <a:ext cx="770723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Tóm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tắt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tài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liệu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sáng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tác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thơ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/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nhạc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soạn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thư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giải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toán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và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sửa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lỗi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lập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trình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2348" y="4999271"/>
            <a:ext cx="2357184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3.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Hỗ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trợ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đa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ngôn</a:t>
            </a:r>
            <a:r>
              <a:rPr sz="20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000" b="1" i="0" u="none" dirty="0" err="1">
                <a:solidFill>
                  <a:srgbClr val="1E293B"/>
                </a:solidFill>
                <a:latin typeface="Be Vietnam Pro"/>
              </a:rPr>
              <a:t>ngữ</a:t>
            </a:r>
            <a:endParaRPr sz="20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7525" y="5611022"/>
            <a:ext cx="716862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Huấn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luyện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trên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hàng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vạn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văn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bản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tiếng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Anh, Pháp, Đức, Việt Nam,...</a:t>
            </a:r>
          </a:p>
        </p:txBody>
      </p:sp>
      <p:sp>
        <p:nvSpPr>
          <p:cNvPr id="26" name="Hộp Văn bản 25">
            <a:extLst>
              <a:ext uri="{FF2B5EF4-FFF2-40B4-BE49-F238E27FC236}">
                <a16:creationId xmlns:a16="http://schemas.microsoft.com/office/drawing/2014/main" id="{B30751A4-5E5E-8F8F-8E78-C3EAA430A4DC}"/>
              </a:ext>
            </a:extLst>
          </p:cNvPr>
          <p:cNvSpPr txBox="1"/>
          <p:nvPr/>
        </p:nvSpPr>
        <p:spPr>
          <a:xfrm>
            <a:off x="423333" y="2196602"/>
            <a:ext cx="8255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lnSpc>
                <a:spcPct val="100000"/>
              </a:lnSpc>
              <a:buNone/>
            </a:pP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Understand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the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question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and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respond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intelligently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based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on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the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context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of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the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conversation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</p:txBody>
      </p:sp>
      <p:sp>
        <p:nvSpPr>
          <p:cNvPr id="28" name="Hộp Văn bản 27">
            <a:extLst>
              <a:ext uri="{FF2B5EF4-FFF2-40B4-BE49-F238E27FC236}">
                <a16:creationId xmlns:a16="http://schemas.microsoft.com/office/drawing/2014/main" id="{EEAC739F-689D-54B4-FEDD-1A06497DE569}"/>
              </a:ext>
            </a:extLst>
          </p:cNvPr>
          <p:cNvSpPr txBox="1"/>
          <p:nvPr/>
        </p:nvSpPr>
        <p:spPr>
          <a:xfrm>
            <a:off x="423333" y="3922771"/>
            <a:ext cx="98001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lnSpc>
                <a:spcPct val="100000"/>
              </a:lnSpc>
              <a:buNone/>
            </a:pP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Summarizing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documents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composing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poetry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/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music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writing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letters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solving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math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problems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and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debugging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programming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</p:txBody>
      </p: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id="{A86994A5-FDE4-19D8-287B-00B5A9005C8B}"/>
              </a:ext>
            </a:extLst>
          </p:cNvPr>
          <p:cNvSpPr txBox="1"/>
          <p:nvPr/>
        </p:nvSpPr>
        <p:spPr>
          <a:xfrm>
            <a:off x="423333" y="5918799"/>
            <a:ext cx="7466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lnSpc>
                <a:spcPct val="100000"/>
              </a:lnSpc>
              <a:buNone/>
            </a:pP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Training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on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tens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of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thousands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of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texts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in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English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French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German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Vietnamese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and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more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400175"/>
            <a:ext cx="5334000" cy="5000625"/>
          </a:xfrm>
          <a:prstGeom prst="roundRect">
            <a:avLst>
              <a:gd name="adj" fmla="val 228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1400175"/>
            <a:ext cx="5334000" cy="5000625"/>
          </a:xfrm>
          <a:prstGeom prst="roundRect">
            <a:avLst>
              <a:gd name="adj" fmla="val 228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391275"/>
            <a:ext cx="5334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1400175"/>
            <a:ext cx="5334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1400175"/>
            <a:ext cx="38100" cy="5000625"/>
          </a:xfrm>
          <a:prstGeom prst="rect">
            <a:avLst/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34075" y="1400175"/>
            <a:ext cx="9525" cy="50006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248400" y="6391275"/>
            <a:ext cx="5334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48400" y="1400175"/>
            <a:ext cx="5334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8400" y="1400175"/>
            <a:ext cx="38100" cy="500062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1572875" y="1400175"/>
            <a:ext cx="9525" cy="50006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96" y="1484233"/>
            <a:ext cx="544354" cy="544354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125" y="1515268"/>
            <a:ext cx="549275" cy="5492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911" y="1600200"/>
            <a:ext cx="390525" cy="31242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7725" y="1606391"/>
            <a:ext cx="375048" cy="3000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28650" y="892969"/>
            <a:ext cx="110680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1" u="none" dirty="0">
                <a:solidFill>
                  <a:srgbClr val="64748B"/>
                </a:solidFill>
                <a:latin typeface="Be Vietnam Pro"/>
              </a:rPr>
              <a:t>AI Warnings: Job Displacement &amp; Privacy Risks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45720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E11D48"/>
                </a:solidFill>
                <a:latin typeface="Be Vietnam Pro"/>
              </a:rPr>
              <a:t>CẢNH BÁO TỪ AI: THẤT NGHIỆP VÀ QUYỀN RIÊNG TƯ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90646" y="1517095"/>
            <a:ext cx="267060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1.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Áp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lực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thất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nghiệp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6361" y="1848630"/>
            <a:ext cx="305372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Unemployment Pressure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3911" y="2233547"/>
            <a:ext cx="478124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• AI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tự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động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hóa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nhiều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công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việc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lặp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lặp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lại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3911" y="2559606"/>
            <a:ext cx="53721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AI automates routine jobs, leading to structural workforce shifts.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3912" y="3420671"/>
            <a:ext cx="4881564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•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Tạo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ra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nguy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cơ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mất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việc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làm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và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áp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lực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phát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triển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xã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hội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3912" y="4115910"/>
            <a:ext cx="50673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Creates risk of job losses and social adaptation challenges.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05025" y="1521196"/>
            <a:ext cx="371871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2.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Ảnh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hưởng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quyền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riêng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tư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31660" y="1870035"/>
            <a:ext cx="291002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Privacy &amp; Data Security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14035" y="2239367"/>
            <a:ext cx="5144555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• AI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thu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thập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và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phân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tích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lượng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lớn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dữ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liệu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cá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nhân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24610" y="2866985"/>
            <a:ext cx="5757333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AI systems collect and process massive personal data.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61126" y="3685631"/>
            <a:ext cx="5064126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• Nguy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cơ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xâm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phạm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quyền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riêng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tư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và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bị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lạm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dụng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dữ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liệu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59304" y="4374025"/>
            <a:ext cx="5010152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Gives rise to privacy violations and data misuse risks.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49" y="1026022"/>
            <a:ext cx="6144683" cy="2564010"/>
          </a:xfrm>
          <a:prstGeom prst="roundRect">
            <a:avLst>
              <a:gd name="adj" fmla="val 73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 flipH="1">
            <a:off x="613199" y="1006972"/>
            <a:ext cx="45719" cy="2583060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13198" y="3976686"/>
            <a:ext cx="6144683" cy="2539785"/>
          </a:xfrm>
          <a:prstGeom prst="roundRect">
            <a:avLst>
              <a:gd name="adj" fmla="val 73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599" y="3976687"/>
            <a:ext cx="45719" cy="2539784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3828" y="2033818"/>
            <a:ext cx="5334000" cy="3619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9600" y="457200"/>
            <a:ext cx="110680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1" u="none" dirty="0">
                <a:solidFill>
                  <a:srgbClr val="64748B"/>
                </a:solidFill>
                <a:latin typeface="Be Vietnam Pro"/>
              </a:rPr>
              <a:t>AI Warnings: Black Box Effect &amp; Safety Risks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67733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E11D48"/>
                </a:solidFill>
                <a:latin typeface="Be Vietnam Pro"/>
              </a:rPr>
              <a:t>CẢNH BÁO TỪ AI: HỘP ĐEN VÀ RỦI RO AN NINH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9684" y="1602931"/>
            <a:ext cx="497205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1" u="none" dirty="0">
                <a:solidFill>
                  <a:srgbClr val="64748B"/>
                </a:solidFill>
                <a:latin typeface="Be Vietnam Pro"/>
              </a:rPr>
              <a:t>Lack of Transparency ("Black Box AI")</a:t>
            </a:r>
            <a:r>
              <a:rPr sz="2800" b="1" i="0" u="none" dirty="0">
                <a:solidFill>
                  <a:srgbClr val="1E293B"/>
                </a:solidFill>
                <a:latin typeface="Be Vietnam Pro"/>
              </a:rPr>
              <a:t> </a:t>
            </a:r>
            <a:endParaRPr sz="1400" b="1" i="1" u="none" dirty="0">
              <a:solidFill>
                <a:srgbClr val="64748B"/>
              </a:solidFill>
              <a:latin typeface="Be Vietnam Pro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14965" y="4388209"/>
            <a:ext cx="49720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1" u="none" dirty="0">
                <a:solidFill>
                  <a:srgbClr val="64748B"/>
                </a:solidFill>
                <a:latin typeface="Be Vietnam Pro"/>
              </a:rPr>
              <a:t>Security &amp; Safety Threats</a:t>
            </a:r>
            <a:endParaRPr sz="1600" b="1" i="1" u="none" dirty="0">
              <a:solidFill>
                <a:srgbClr val="64748B"/>
              </a:solidFill>
              <a:latin typeface="Be Vietnam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5567" y="1314449"/>
            <a:ext cx="438100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1E293B"/>
                </a:solidFill>
                <a:latin typeface="Be Vietnam Pro"/>
              </a:rPr>
              <a:t>3. Khả năng thiếu minh bạch ("Hộp đen")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7777" y="2062227"/>
            <a:ext cx="5875864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Khó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hiểu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cơ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chế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đưa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ra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quyết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định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của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AI,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dẫn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đến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thiếu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trách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nhiệm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giải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trình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5567" y="4016232"/>
            <a:ext cx="341240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4.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Rủi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ro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an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ninh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&amp; an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toàn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5437" y="4737564"/>
            <a:ext cx="5915872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Nguy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cơ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bị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tấn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công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thay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đổi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dữ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liệu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/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mô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hình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chẩn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đoán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bệnh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sai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hoặc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ứng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dụng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vũ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khí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tự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động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22" name="Hộp Văn bản 21">
            <a:extLst>
              <a:ext uri="{FF2B5EF4-FFF2-40B4-BE49-F238E27FC236}">
                <a16:creationId xmlns:a16="http://schemas.microsoft.com/office/drawing/2014/main" id="{BB42A1F1-AC14-6F1F-E162-427D20EFCC2B}"/>
              </a:ext>
            </a:extLst>
          </p:cNvPr>
          <p:cNvSpPr txBox="1"/>
          <p:nvPr/>
        </p:nvSpPr>
        <p:spPr>
          <a:xfrm>
            <a:off x="727709" y="265843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lnSpc>
                <a:spcPct val="100000"/>
              </a:lnSpc>
              <a:buNone/>
            </a:pP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The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mechanisms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by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which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AI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makes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decisions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are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difficult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to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understand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leading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to a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lack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of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accountability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vi-VN" dirty="0"/>
          </a:p>
        </p:txBody>
      </p:sp>
      <p:sp>
        <p:nvSpPr>
          <p:cNvPr id="24" name="Hộp Văn bản 23">
            <a:extLst>
              <a:ext uri="{FF2B5EF4-FFF2-40B4-BE49-F238E27FC236}">
                <a16:creationId xmlns:a16="http://schemas.microsoft.com/office/drawing/2014/main" id="{32FDF08E-0D2E-55BE-33EE-90A733E345C8}"/>
              </a:ext>
            </a:extLst>
          </p:cNvPr>
          <p:cNvSpPr txBox="1"/>
          <p:nvPr/>
        </p:nvSpPr>
        <p:spPr>
          <a:xfrm>
            <a:off x="708659" y="5353117"/>
            <a:ext cx="6096000" cy="1683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lnSpc>
                <a:spcPct val="100000"/>
              </a:lnSpc>
              <a:buNone/>
            </a:pP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The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risk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of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attacks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involving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data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/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model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alteration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misdiagnosis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or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the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application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of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automated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vi-VN" sz="1800" b="0" i="0" dirty="0" err="1">
                <a:solidFill>
                  <a:schemeClr val="tx1"/>
                </a:solidFill>
                <a:effectLst/>
                <a:latin typeface="+mn-lt"/>
              </a:rPr>
              <a:t>weapons</a:t>
            </a:r>
            <a:r>
              <a:rPr lang="vi-VN" sz="18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  <a:p>
            <a:pPr>
              <a:buNone/>
            </a:pPr>
            <a:br>
              <a:rPr lang="vi-VN" dirty="0"/>
            </a:br>
            <a:endParaRPr lang="vi-V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400175"/>
            <a:ext cx="3505200" cy="5000625"/>
          </a:xfrm>
          <a:prstGeom prst="roundRect">
            <a:avLst>
              <a:gd name="adj" fmla="val 3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1400175"/>
            <a:ext cx="3505200" cy="5000625"/>
          </a:xfrm>
          <a:prstGeom prst="roundRect">
            <a:avLst>
              <a:gd name="adj" fmla="val 3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1400175"/>
            <a:ext cx="3505200" cy="5000625"/>
          </a:xfrm>
          <a:prstGeom prst="roundRect">
            <a:avLst>
              <a:gd name="adj" fmla="val 3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6391275"/>
            <a:ext cx="350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1400175"/>
            <a:ext cx="35052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1400175"/>
            <a:ext cx="9525" cy="50006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105275" y="1400175"/>
            <a:ext cx="9525" cy="50006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43400" y="6391275"/>
            <a:ext cx="350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400175"/>
            <a:ext cx="35052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3400" y="1400175"/>
            <a:ext cx="9525" cy="50006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39075" y="1400175"/>
            <a:ext cx="9525" cy="50006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77200" y="6391275"/>
            <a:ext cx="350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77200" y="1400175"/>
            <a:ext cx="350520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77200" y="1400175"/>
            <a:ext cx="9525" cy="50006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1572875" y="1400175"/>
            <a:ext cx="9525" cy="50006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1613429"/>
            <a:ext cx="3028950" cy="3048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650" y="1590675"/>
            <a:ext cx="3028950" cy="3048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0075" y="1633537"/>
            <a:ext cx="3028950" cy="304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81025" y="609600"/>
            <a:ext cx="110680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1" u="none" dirty="0">
                <a:solidFill>
                  <a:srgbClr val="64748B"/>
                </a:solidFill>
                <a:latin typeface="Be Vietnam Pro"/>
              </a:rPr>
              <a:t>Ethical Aspects &amp; AI Safety Solutions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1714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Be Vietnam Pro"/>
              </a:rPr>
              <a:t>KHÍA CẠNH ĐẠO ĐỨC VÀ GIẢI PHÁP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06351" y="1533551"/>
            <a:ext cx="264174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1.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Ràng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buộc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pháp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lý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8068" y="1938337"/>
            <a:ext cx="220573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Legal Regulations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2475" y="2492652"/>
            <a:ext cx="31242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Xây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dựng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luật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đảm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bảo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minh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bạch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có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trách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nhiệm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trong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phát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triển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AI.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2475" y="3486150"/>
            <a:ext cx="3124200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Enforce laws ensuring transparency and responsibility in AI development.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02072" y="1581163"/>
            <a:ext cx="280365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2.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Cấm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vũ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khí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tự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động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38650" y="2012937"/>
            <a:ext cx="339516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Ban Autonomous Weapons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3900" y="2495180"/>
            <a:ext cx="31242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Ngăn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cấm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giao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toàn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quyền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quyết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định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vũ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khí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sát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thương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cho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AI.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6750" y="3524197"/>
            <a:ext cx="3124200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Prohibit delegating lethal military decisions to AI systems.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94308" y="1533551"/>
            <a:ext cx="269958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3. Phục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vụ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cộng</a:t>
            </a:r>
            <a:r>
              <a:rPr sz="2400" b="1" i="0" u="none" dirty="0">
                <a:solidFill>
                  <a:srgbClr val="1E293B"/>
                </a:solidFill>
                <a:latin typeface="Be Vietnam Pro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Be Vietnam Pro"/>
              </a:rPr>
              <a:t>đồng</a:t>
            </a:r>
            <a:endParaRPr sz="2400" b="1" i="0" u="none" dirty="0">
              <a:solidFill>
                <a:srgbClr val="1E293B"/>
              </a:solidFill>
              <a:latin typeface="Be Vietnam Pro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24925" y="1859518"/>
            <a:ext cx="220111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Human-Centric AI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69693" y="2501979"/>
            <a:ext cx="31242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Đảm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bảo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AI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nâng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cao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chất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lượng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cuộc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sống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không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gây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hậu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quả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Be Vietnam Pro"/>
              </a:rPr>
              <a:t>xấu</a:t>
            </a:r>
            <a:r>
              <a:rPr sz="2000" b="0" i="0" u="none" dirty="0">
                <a:solidFill>
                  <a:srgbClr val="334155"/>
                </a:solidFill>
                <a:latin typeface="Be Vietnam Pro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69693" y="3593081"/>
            <a:ext cx="3124200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 u="none" dirty="0">
                <a:solidFill>
                  <a:srgbClr val="64748B"/>
                </a:solidFill>
                <a:latin typeface="Be Vietnam Pro"/>
              </a:rPr>
              <a:t>Ensure AI brings social progress and enhances human quality of life.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4267" y="2624137"/>
            <a:ext cx="10617199" cy="2083330"/>
          </a:xfrm>
          <a:prstGeom prst="roundRect">
            <a:avLst>
              <a:gd name="adj" fmla="val 8421"/>
            </a:avLst>
          </a:prstGeom>
          <a:solidFill>
            <a:srgbClr val="1B2335"/>
          </a:solidFill>
          <a:ln w="9525">
            <a:solidFill>
              <a:srgbClr val="272E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26941" y="1452562"/>
            <a:ext cx="4938117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000" b="1" i="0" u="none" dirty="0">
                <a:solidFill>
                  <a:srgbClr val="F8FAFC"/>
                </a:solidFill>
                <a:latin typeface="Be Vietnam Pro"/>
              </a:rPr>
              <a:t>TỔNG KẾT BÀI HỌC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7674" y="2052637"/>
            <a:ext cx="371095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1" u="none" dirty="0">
                <a:solidFill>
                  <a:schemeClr val="bg1"/>
                </a:solidFill>
                <a:latin typeface="Be Vietnam Pro"/>
              </a:rPr>
              <a:t>Lesson Summary &amp; 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6908" y="2995612"/>
            <a:ext cx="67627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1" u="none" dirty="0">
                <a:solidFill>
                  <a:schemeClr val="bg1"/>
                </a:solidFill>
                <a:latin typeface="Be Vietnam Pro"/>
              </a:rPr>
              <a:t>AI has become an integral part of modern society.</a:t>
            </a:r>
            <a:r>
              <a:rPr sz="2400" b="1" i="0" u="none" dirty="0">
                <a:solidFill>
                  <a:schemeClr val="bg1"/>
                </a:solidFill>
                <a:latin typeface="Be Vietnam Pro"/>
              </a:rPr>
              <a:t> </a:t>
            </a:r>
            <a:endParaRPr sz="2000" b="1" i="1" u="none" dirty="0">
              <a:solidFill>
                <a:schemeClr val="bg1"/>
              </a:solidFill>
              <a:latin typeface="Be Vietnam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6083" y="4956478"/>
            <a:ext cx="8513564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100" b="1" i="0" u="none" dirty="0">
                <a:solidFill>
                  <a:srgbClr val="38BDF8"/>
                </a:solidFill>
                <a:latin typeface="Be Vietnam Pro"/>
              </a:rPr>
              <a:t>CẢM ƠN THẦY CÔ VÀ CÁC BẠN ĐÃ LẮNG NGHE!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3765" y="5348592"/>
            <a:ext cx="274447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b="0" i="1" u="none">
                <a:solidFill>
                  <a:srgbClr val="94A3B8"/>
                </a:solidFill>
                <a:latin typeface="Be Vietnam Pro"/>
              </a:rPr>
              <a:t>Thank you for your attention!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0534" y="2666801"/>
            <a:ext cx="842057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• AI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đã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trở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thành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một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phần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không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thể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thiếu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của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cuộc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sống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hiện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đại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5540" y="3484337"/>
            <a:ext cx="985366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•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Cần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cân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bằng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giữa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cơ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hội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phát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triển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và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quản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lý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các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rủi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ro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về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an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toàn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,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đạo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 </a:t>
            </a:r>
            <a:r>
              <a:rPr sz="2400" b="0" i="0" u="none" dirty="0" err="1">
                <a:solidFill>
                  <a:srgbClr val="F1F5F9"/>
                </a:solidFill>
                <a:latin typeface="Be Vietnam Pro"/>
              </a:rPr>
              <a:t>đức</a:t>
            </a:r>
            <a:r>
              <a:rPr sz="2400" b="0" i="0" u="none" dirty="0">
                <a:solidFill>
                  <a:srgbClr val="F1F5F9"/>
                </a:solidFill>
                <a:latin typeface="Be Vietnam Pro"/>
              </a:rPr>
              <a:t>.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D951F55-C98C-8929-DA10-A8AF0C270E8B}"/>
              </a:ext>
            </a:extLst>
          </p:cNvPr>
          <p:cNvSpPr txBox="1"/>
          <p:nvPr/>
        </p:nvSpPr>
        <p:spPr>
          <a:xfrm>
            <a:off x="1000653" y="3902376"/>
            <a:ext cx="100044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lnSpc>
                <a:spcPct val="100000"/>
              </a:lnSpc>
              <a:buNone/>
            </a:pP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A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balance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needs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 to be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struck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between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opportunities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for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growth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and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managing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safety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and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ethical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vi-VN" sz="1800" b="1" i="0" dirty="0" err="1">
                <a:solidFill>
                  <a:schemeClr val="bg1"/>
                </a:solidFill>
                <a:effectLst/>
                <a:latin typeface="+mn-lt"/>
              </a:rPr>
              <a:t>risks</a:t>
            </a:r>
            <a:r>
              <a:rPr lang="vi-VN" sz="1800" b="1" i="0" dirty="0">
                <a:solidFill>
                  <a:schemeClr val="bg1"/>
                </a:solidFill>
                <a:effectLst/>
                <a:latin typeface="+mn-lt"/>
              </a:rPr>
              <a:t>.</a:t>
            </a:r>
            <a:endParaRPr lang="vi-VN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1284</Words>
  <Application>Microsoft Office PowerPoint</Application>
  <PresentationFormat>Màn hình rộng</PresentationFormat>
  <Paragraphs>137</Paragraphs>
  <Slides>13</Slides>
  <Notes>0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4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13</vt:i4>
      </vt:variant>
    </vt:vector>
  </HeadingPairs>
  <TitlesOfParts>
    <vt:vector size="18" baseType="lpstr">
      <vt:lpstr>Calibri</vt:lpstr>
      <vt:lpstr>inherit</vt:lpstr>
      <vt:lpstr>Arial</vt:lpstr>
      <vt:lpstr>Be Vietnam Pro</vt:lpstr>
      <vt:lpstr>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boydepzai</dc:creator>
  <cp:keywords/>
  <dc:description>generated using python-pptx</dc:description>
  <cp:lastModifiedBy>Bảo Khanh Lê Hồ</cp:lastModifiedBy>
  <cp:revision>4</cp:revision>
  <dcterms:created xsi:type="dcterms:W3CDTF">2013-01-27T09:14:16Z</dcterms:created>
  <dcterms:modified xsi:type="dcterms:W3CDTF">2026-10-05T05:58:11Z</dcterms:modified>
  <cp:category/>
</cp:coreProperties>
</file>